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7E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57" d="100"/>
          <a:sy n="57" d="100"/>
        </p:scale>
        <p:origin x="25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smtClean="0"/>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0153E016-5ACF-42F8-A512-655ECB802B05}" type="datetimeFigureOut">
              <a:rPr lang="fr-FR" smtClean="0"/>
              <a:t>02/03/2020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169E4B-403C-4160-B410-F162F20A790C}" type="slidenum">
              <a:rPr lang="fr-FR" smtClean="0"/>
              <a:t>‹N°›</a:t>
            </a:fld>
            <a:endParaRPr lang="fr-FR"/>
          </a:p>
        </p:txBody>
      </p:sp>
    </p:spTree>
    <p:extLst>
      <p:ext uri="{BB962C8B-B14F-4D97-AF65-F5344CB8AC3E}">
        <p14:creationId xmlns:p14="http://schemas.microsoft.com/office/powerpoint/2010/main" val="509644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153E016-5ACF-42F8-A512-655ECB802B05}" type="datetimeFigureOut">
              <a:rPr lang="fr-FR" smtClean="0"/>
              <a:t>02/03/2020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169E4B-403C-4160-B410-F162F20A790C}" type="slidenum">
              <a:rPr lang="fr-FR" smtClean="0"/>
              <a:t>‹N°›</a:t>
            </a:fld>
            <a:endParaRPr lang="fr-FR"/>
          </a:p>
        </p:txBody>
      </p:sp>
    </p:spTree>
    <p:extLst>
      <p:ext uri="{BB962C8B-B14F-4D97-AF65-F5344CB8AC3E}">
        <p14:creationId xmlns:p14="http://schemas.microsoft.com/office/powerpoint/2010/main" val="32254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153E016-5ACF-42F8-A512-655ECB802B05}" type="datetimeFigureOut">
              <a:rPr lang="fr-FR" smtClean="0"/>
              <a:t>02/03/2020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169E4B-403C-4160-B410-F162F20A790C}" type="slidenum">
              <a:rPr lang="fr-FR" smtClean="0"/>
              <a:t>‹N°›</a:t>
            </a:fld>
            <a:endParaRPr lang="fr-FR"/>
          </a:p>
        </p:txBody>
      </p:sp>
    </p:spTree>
    <p:extLst>
      <p:ext uri="{BB962C8B-B14F-4D97-AF65-F5344CB8AC3E}">
        <p14:creationId xmlns:p14="http://schemas.microsoft.com/office/powerpoint/2010/main" val="2772086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153E016-5ACF-42F8-A512-655ECB802B05}" type="datetimeFigureOut">
              <a:rPr lang="fr-FR" smtClean="0"/>
              <a:t>02/03/2020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169E4B-403C-4160-B410-F162F20A790C}" type="slidenum">
              <a:rPr lang="fr-FR" smtClean="0"/>
              <a:t>‹N°›</a:t>
            </a:fld>
            <a:endParaRPr lang="fr-FR"/>
          </a:p>
        </p:txBody>
      </p:sp>
    </p:spTree>
    <p:extLst>
      <p:ext uri="{BB962C8B-B14F-4D97-AF65-F5344CB8AC3E}">
        <p14:creationId xmlns:p14="http://schemas.microsoft.com/office/powerpoint/2010/main" val="139121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smtClean="0"/>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0153E016-5ACF-42F8-A512-655ECB802B05}" type="datetimeFigureOut">
              <a:rPr lang="fr-FR" smtClean="0"/>
              <a:t>02/03/2020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169E4B-403C-4160-B410-F162F20A790C}" type="slidenum">
              <a:rPr lang="fr-FR" smtClean="0"/>
              <a:t>‹N°›</a:t>
            </a:fld>
            <a:endParaRPr lang="fr-FR"/>
          </a:p>
        </p:txBody>
      </p:sp>
    </p:spTree>
    <p:extLst>
      <p:ext uri="{BB962C8B-B14F-4D97-AF65-F5344CB8AC3E}">
        <p14:creationId xmlns:p14="http://schemas.microsoft.com/office/powerpoint/2010/main" val="1674518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153E016-5ACF-42F8-A512-655ECB802B05}" type="datetimeFigureOut">
              <a:rPr lang="fr-FR" smtClean="0"/>
              <a:t>02/03/2020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E169E4B-403C-4160-B410-F162F20A790C}" type="slidenum">
              <a:rPr lang="fr-FR" smtClean="0"/>
              <a:t>‹N°›</a:t>
            </a:fld>
            <a:endParaRPr lang="fr-FR"/>
          </a:p>
        </p:txBody>
      </p:sp>
    </p:spTree>
    <p:extLst>
      <p:ext uri="{BB962C8B-B14F-4D97-AF65-F5344CB8AC3E}">
        <p14:creationId xmlns:p14="http://schemas.microsoft.com/office/powerpoint/2010/main" val="1276732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smtClean="0"/>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smtClean="0"/>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0153E016-5ACF-42F8-A512-655ECB802B05}" type="datetimeFigureOut">
              <a:rPr lang="fr-FR" smtClean="0"/>
              <a:t>02/03/2020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E169E4B-403C-4160-B410-F162F20A790C}" type="slidenum">
              <a:rPr lang="fr-FR" smtClean="0"/>
              <a:t>‹N°›</a:t>
            </a:fld>
            <a:endParaRPr lang="fr-FR"/>
          </a:p>
        </p:txBody>
      </p:sp>
    </p:spTree>
    <p:extLst>
      <p:ext uri="{BB962C8B-B14F-4D97-AF65-F5344CB8AC3E}">
        <p14:creationId xmlns:p14="http://schemas.microsoft.com/office/powerpoint/2010/main" val="1815016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0153E016-5ACF-42F8-A512-655ECB802B05}" type="datetimeFigureOut">
              <a:rPr lang="fr-FR" smtClean="0"/>
              <a:t>02/03/2020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E169E4B-403C-4160-B410-F162F20A790C}" type="slidenum">
              <a:rPr lang="fr-FR" smtClean="0"/>
              <a:t>‹N°›</a:t>
            </a:fld>
            <a:endParaRPr lang="fr-FR"/>
          </a:p>
        </p:txBody>
      </p:sp>
    </p:spTree>
    <p:extLst>
      <p:ext uri="{BB962C8B-B14F-4D97-AF65-F5344CB8AC3E}">
        <p14:creationId xmlns:p14="http://schemas.microsoft.com/office/powerpoint/2010/main" val="1615704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53E016-5ACF-42F8-A512-655ECB802B05}" type="datetimeFigureOut">
              <a:rPr lang="fr-FR" smtClean="0"/>
              <a:t>02/03/2020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E169E4B-403C-4160-B410-F162F20A790C}" type="slidenum">
              <a:rPr lang="fr-FR" smtClean="0"/>
              <a:t>‹N°›</a:t>
            </a:fld>
            <a:endParaRPr lang="fr-FR"/>
          </a:p>
        </p:txBody>
      </p:sp>
    </p:spTree>
    <p:extLst>
      <p:ext uri="{BB962C8B-B14F-4D97-AF65-F5344CB8AC3E}">
        <p14:creationId xmlns:p14="http://schemas.microsoft.com/office/powerpoint/2010/main" val="1578059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smtClean="0"/>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0153E016-5ACF-42F8-A512-655ECB802B05}" type="datetimeFigureOut">
              <a:rPr lang="fr-FR" smtClean="0"/>
              <a:t>02/03/2020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E169E4B-403C-4160-B410-F162F20A790C}" type="slidenum">
              <a:rPr lang="fr-FR" smtClean="0"/>
              <a:t>‹N°›</a:t>
            </a:fld>
            <a:endParaRPr lang="fr-FR"/>
          </a:p>
        </p:txBody>
      </p:sp>
    </p:spTree>
    <p:extLst>
      <p:ext uri="{BB962C8B-B14F-4D97-AF65-F5344CB8AC3E}">
        <p14:creationId xmlns:p14="http://schemas.microsoft.com/office/powerpoint/2010/main" val="3901081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0153E016-5ACF-42F8-A512-655ECB802B05}" type="datetimeFigureOut">
              <a:rPr lang="fr-FR" smtClean="0"/>
              <a:t>02/03/2020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E169E4B-403C-4160-B410-F162F20A790C}" type="slidenum">
              <a:rPr lang="fr-FR" smtClean="0"/>
              <a:t>‹N°›</a:t>
            </a:fld>
            <a:endParaRPr lang="fr-FR"/>
          </a:p>
        </p:txBody>
      </p:sp>
    </p:spTree>
    <p:extLst>
      <p:ext uri="{BB962C8B-B14F-4D97-AF65-F5344CB8AC3E}">
        <p14:creationId xmlns:p14="http://schemas.microsoft.com/office/powerpoint/2010/main" val="373197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0153E016-5ACF-42F8-A512-655ECB802B05}" type="datetimeFigureOut">
              <a:rPr lang="fr-FR" smtClean="0"/>
              <a:t>02/03/2020</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CE169E4B-403C-4160-B410-F162F20A790C}" type="slidenum">
              <a:rPr lang="fr-FR" smtClean="0"/>
              <a:t>‹N°›</a:t>
            </a:fld>
            <a:endParaRPr lang="fr-FR"/>
          </a:p>
        </p:txBody>
      </p:sp>
    </p:spTree>
    <p:extLst>
      <p:ext uri="{BB962C8B-B14F-4D97-AF65-F5344CB8AC3E}">
        <p14:creationId xmlns:p14="http://schemas.microsoft.com/office/powerpoint/2010/main" val="27059417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egionfesmeknes.dapc@gmail.com"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regionfesmeknes.dapc@gmai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4667" y="559693"/>
            <a:ext cx="6205008" cy="1354667"/>
          </a:xfrm>
          <a:prstGeom prst="rect">
            <a:avLst/>
          </a:prstGeom>
          <a:solidFill>
            <a:srgbClr val="217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8" name="Connecteur droit 17"/>
          <p:cNvCxnSpPr/>
          <p:nvPr/>
        </p:nvCxnSpPr>
        <p:spPr>
          <a:xfrm>
            <a:off x="7145864" y="2228071"/>
            <a:ext cx="0" cy="7596000"/>
          </a:xfrm>
          <a:prstGeom prst="line">
            <a:avLst/>
          </a:prstGeom>
        </p:spPr>
        <p:style>
          <a:lnRef idx="1">
            <a:schemeClr val="accent5"/>
          </a:lnRef>
          <a:fillRef idx="0">
            <a:schemeClr val="accent5"/>
          </a:fillRef>
          <a:effectRef idx="0">
            <a:schemeClr val="accent5"/>
          </a:effectRef>
          <a:fontRef idx="minor">
            <a:schemeClr val="tx1"/>
          </a:fontRef>
        </p:style>
      </p:cxnSp>
      <p:sp>
        <p:nvSpPr>
          <p:cNvPr id="23" name="Rectangle 22"/>
          <p:cNvSpPr/>
          <p:nvPr/>
        </p:nvSpPr>
        <p:spPr>
          <a:xfrm>
            <a:off x="7060153" y="9958220"/>
            <a:ext cx="216000" cy="2498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pic>
        <p:nvPicPr>
          <p:cNvPr id="24" name="Imag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506882"/>
            <a:ext cx="1354667" cy="1455604"/>
          </a:xfrm>
          <a:prstGeom prst="rect">
            <a:avLst/>
          </a:prstGeom>
        </p:spPr>
      </p:pic>
      <p:sp>
        <p:nvSpPr>
          <p:cNvPr id="26" name="Rectangle 25"/>
          <p:cNvSpPr/>
          <p:nvPr/>
        </p:nvSpPr>
        <p:spPr>
          <a:xfrm>
            <a:off x="-1" y="3529263"/>
            <a:ext cx="256675" cy="1106905"/>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27" name="Rectangle 26"/>
          <p:cNvSpPr/>
          <p:nvPr/>
        </p:nvSpPr>
        <p:spPr>
          <a:xfrm>
            <a:off x="256674" y="3898232"/>
            <a:ext cx="288758" cy="385010"/>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28" name="Rectangle 27"/>
          <p:cNvSpPr/>
          <p:nvPr/>
        </p:nvSpPr>
        <p:spPr>
          <a:xfrm>
            <a:off x="1530728" y="617875"/>
            <a:ext cx="5626894" cy="1200329"/>
          </a:xfrm>
          <a:prstGeom prst="rect">
            <a:avLst/>
          </a:prstGeom>
        </p:spPr>
        <p:txBody>
          <a:bodyPr wrap="square">
            <a:spAutoFit/>
          </a:bodyPr>
          <a:lstStyle/>
          <a:p>
            <a:pPr algn="ctr" rtl="1"/>
            <a:r>
              <a:rPr lang="ar-MA" sz="3600" b="1" dirty="0" smtClean="0">
                <a:solidFill>
                  <a:schemeClr val="bg1"/>
                </a:solidFill>
                <a:latin typeface="Times New Roman" panose="02020603050405020304" pitchFamily="18" charset="0"/>
                <a:ea typeface="Times New Roman" panose="02020603050405020304" pitchFamily="18" charset="0"/>
                <a:cs typeface="Sakkal Majalla" panose="02000000000000000000" pitchFamily="2" charset="-78"/>
              </a:rPr>
              <a:t>بلاغ عن انعقاد أشغال ال</a:t>
            </a:r>
            <a:r>
              <a:rPr lang="ar-SA" sz="3600" b="1" dirty="0" smtClean="0">
                <a:solidFill>
                  <a:schemeClr val="bg1"/>
                </a:solidFill>
                <a:latin typeface="Times New Roman" panose="02020603050405020304" pitchFamily="18" charset="0"/>
                <a:ea typeface="Times New Roman" panose="02020603050405020304" pitchFamily="18" charset="0"/>
                <a:cs typeface="Sakkal Majalla" panose="02000000000000000000" pitchFamily="2" charset="-78"/>
              </a:rPr>
              <a:t>دورة </a:t>
            </a:r>
            <a:r>
              <a:rPr lang="ar-SA" sz="3600" b="1" dirty="0">
                <a:solidFill>
                  <a:schemeClr val="bg1"/>
                </a:solidFill>
                <a:latin typeface="Times New Roman" panose="02020603050405020304" pitchFamily="18" charset="0"/>
                <a:ea typeface="Times New Roman" panose="02020603050405020304" pitchFamily="18" charset="0"/>
                <a:cs typeface="Sakkal Majalla" panose="02000000000000000000" pitchFamily="2" charset="-78"/>
              </a:rPr>
              <a:t>العادية لشهر </a:t>
            </a:r>
            <a:r>
              <a:rPr lang="ar-SA" sz="3600" b="1" dirty="0" smtClean="0">
                <a:solidFill>
                  <a:schemeClr val="bg1"/>
                </a:solidFill>
                <a:latin typeface="Times New Roman" panose="02020603050405020304" pitchFamily="18" charset="0"/>
                <a:ea typeface="Times New Roman" panose="02020603050405020304" pitchFamily="18" charset="0"/>
                <a:cs typeface="Sakkal Majalla" panose="02000000000000000000" pitchFamily="2" charset="-78"/>
              </a:rPr>
              <a:t>مارس </a:t>
            </a:r>
            <a:r>
              <a:rPr lang="ar-SA" sz="3600" b="1" dirty="0">
                <a:solidFill>
                  <a:schemeClr val="bg1"/>
                </a:solidFill>
                <a:latin typeface="Times New Roman" panose="02020603050405020304" pitchFamily="18" charset="0"/>
                <a:ea typeface="Times New Roman" panose="02020603050405020304" pitchFamily="18" charset="0"/>
                <a:cs typeface="Sakkal Majalla" panose="02000000000000000000" pitchFamily="2" charset="-78"/>
              </a:rPr>
              <a:t>لمجلس جهة فاس مكناس</a:t>
            </a:r>
            <a:endParaRPr lang="ar-SA" sz="3600" b="1" dirty="0">
              <a:solidFill>
                <a:schemeClr val="bg1"/>
              </a:solidFill>
              <a:latin typeface="Times New Roman" panose="02020603050405020304" pitchFamily="18" charset="0"/>
              <a:ea typeface="Times New Roman" panose="02020603050405020304" pitchFamily="18" charset="0"/>
              <a:cs typeface="Sakkal Majalla" panose="02000000000000000000" pitchFamily="2" charset="-78"/>
            </a:endParaRPr>
          </a:p>
        </p:txBody>
      </p:sp>
      <p:sp>
        <p:nvSpPr>
          <p:cNvPr id="3" name="Rectangle 2"/>
          <p:cNvSpPr/>
          <p:nvPr/>
        </p:nvSpPr>
        <p:spPr>
          <a:xfrm>
            <a:off x="649056" y="2192289"/>
            <a:ext cx="6309497" cy="7486665"/>
          </a:xfrm>
          <a:prstGeom prst="rect">
            <a:avLst/>
          </a:prstGeom>
        </p:spPr>
        <p:txBody>
          <a:bodyPr wrap="square">
            <a:spAutoFit/>
          </a:bodyPr>
          <a:lstStyle/>
          <a:p>
            <a:pPr algn="just" rtl="1"/>
            <a:r>
              <a:rPr lang="fr-FR" sz="2000" dirty="0" smtClean="0">
                <a:latin typeface="Times New Roman" panose="02020603050405020304" pitchFamily="18" charset="0"/>
                <a:ea typeface="Times New Roman" panose="02020603050405020304" pitchFamily="18" charset="0"/>
                <a:cs typeface="Sakkal Majalla" panose="02000000000000000000" pitchFamily="2" charset="-78"/>
              </a:rPr>
              <a:t>  </a:t>
            </a:r>
            <a:r>
              <a:rPr lang="ar-MA" sz="2000" dirty="0">
                <a:latin typeface="Times New Roman" panose="02020603050405020304" pitchFamily="18" charset="0"/>
                <a:ea typeface="Times New Roman" panose="02020603050405020304" pitchFamily="18" charset="0"/>
                <a:cs typeface="Sakkal Majalla" panose="02000000000000000000" pitchFamily="2" charset="-78"/>
              </a:rPr>
              <a:t>انعقدت صباح يومه الاثنين 2 مارس 2020 بمقر مجلس جهة فاس مكناس الدورة العادية برئاسة السيد </a:t>
            </a:r>
            <a:r>
              <a:rPr lang="ar-MA" sz="2000" dirty="0" err="1">
                <a:latin typeface="Times New Roman" panose="02020603050405020304" pitchFamily="18" charset="0"/>
                <a:ea typeface="Times New Roman" panose="02020603050405020304" pitchFamily="18" charset="0"/>
                <a:cs typeface="Sakkal Majalla" panose="02000000000000000000" pitchFamily="2" charset="-78"/>
              </a:rPr>
              <a:t>امحند</a:t>
            </a:r>
            <a:r>
              <a:rPr lang="ar-MA" sz="2000" dirty="0">
                <a:latin typeface="Times New Roman" panose="02020603050405020304" pitchFamily="18" charset="0"/>
                <a:ea typeface="Times New Roman" panose="02020603050405020304" pitchFamily="18" charset="0"/>
                <a:cs typeface="Sakkal Majalla" panose="02000000000000000000" pitchFamily="2" charset="-78"/>
              </a:rPr>
              <a:t> العنصر، رئيس مجلس الجهة وبحضور السيد الكاتب العام لولاية فاس مكناس والسيدات والسادة أعضاء المجلس.</a:t>
            </a:r>
          </a:p>
          <a:p>
            <a:pPr algn="just" rtl="1"/>
            <a:endParaRPr lang="ar-MA" sz="1000" dirty="0">
              <a:latin typeface="Times New Roman" panose="02020603050405020304" pitchFamily="18" charset="0"/>
              <a:ea typeface="Times New Roman" panose="02020603050405020304" pitchFamily="18" charset="0"/>
              <a:cs typeface="Sakkal Majalla" panose="02000000000000000000" pitchFamily="2" charset="-78"/>
            </a:endParaRPr>
          </a:p>
          <a:p>
            <a:pPr algn="just" rtl="1"/>
            <a:r>
              <a:rPr lang="ar-MA" sz="2000" dirty="0">
                <a:latin typeface="Times New Roman" panose="02020603050405020304" pitchFamily="18" charset="0"/>
                <a:ea typeface="Times New Roman" panose="02020603050405020304" pitchFamily="18" charset="0"/>
                <a:cs typeface="Sakkal Majalla" panose="02000000000000000000" pitchFamily="2" charset="-78"/>
              </a:rPr>
              <a:t>تم خلال هذه الدورة تقديم التقرير الإخباري لرئيس مجلس الجهة الذي تناول من خلاله 13 محورا همت بالخصوص المشاريع المبرمجة في عقد البرنامج بين الدولة والجهة حيث تم تحديد ما مجموعه 97 مشروع بكلفة مالية إجمالية ناهزت 11.192 مليار درهم، ساهمت فيها الجهة بما يقدر 3.7 مليار درهم والتي توزعت على مجموعة من المجالات الرئيسية كتحسين الجاذبية الاقتصادية للمجالات الترابية للجهة، دعم القطاعات المنتجة وإنعاش الشغل والبحث العلمي، التقليص من العجز الاجتماعي والتفاوتات الترابية، تثمين المجال الثقافي والمواقع السياحية والمحافظة على الموارد الطبيعية و تطور انجاز المشاريع المبرمجة خلال سنة 2019، حيث وصل المبلغ الإجمالي لمشاريع الاستثمارات ما يفوق 781 مليون درهم. كما تم تقديم بيان تنفيذ ميزانية السنة المالية 2019.وتضمن جدول أعمال الدورة أيضا المصادقة على العديد من مشاريع الاتفاقيات </a:t>
            </a:r>
            <a:r>
              <a:rPr lang="ar-MA" sz="2000" dirty="0" smtClean="0">
                <a:latin typeface="Times New Roman" panose="02020603050405020304" pitchFamily="18" charset="0"/>
                <a:ea typeface="Times New Roman" panose="02020603050405020304" pitchFamily="18" charset="0"/>
                <a:cs typeface="Sakkal Majalla" panose="02000000000000000000" pitchFamily="2" charset="-78"/>
              </a:rPr>
              <a:t>منها:</a:t>
            </a:r>
          </a:p>
          <a:p>
            <a:pPr marL="342900" indent="-342900" algn="just" rtl="1">
              <a:buFont typeface="Wingdings" panose="05000000000000000000" pitchFamily="2" charset="2"/>
              <a:buChar char="v"/>
            </a:pPr>
            <a:r>
              <a:rPr lang="ar-MA" sz="2000" dirty="0" smtClean="0">
                <a:latin typeface="Times New Roman" panose="02020603050405020304" pitchFamily="18" charset="0"/>
                <a:ea typeface="Times New Roman" panose="02020603050405020304" pitchFamily="18" charset="0"/>
                <a:cs typeface="Sakkal Majalla" panose="02000000000000000000" pitchFamily="2" charset="-78"/>
              </a:rPr>
              <a:t> </a:t>
            </a:r>
            <a:r>
              <a:rPr lang="ar-MA" sz="2000" dirty="0">
                <a:latin typeface="Times New Roman" panose="02020603050405020304" pitchFamily="18" charset="0"/>
                <a:ea typeface="Times New Roman" panose="02020603050405020304" pitchFamily="18" charset="0"/>
                <a:cs typeface="Sakkal Majalla" panose="02000000000000000000" pitchFamily="2" charset="-78"/>
              </a:rPr>
              <a:t>اتفاقية شراكة حول المخطط التوجيهي للمناطق </a:t>
            </a:r>
            <a:r>
              <a:rPr lang="ar-MA" sz="2000" dirty="0" err="1">
                <a:latin typeface="Times New Roman" panose="02020603050405020304" pitchFamily="18" charset="0"/>
                <a:ea typeface="Times New Roman" panose="02020603050405020304" pitchFamily="18" charset="0"/>
                <a:cs typeface="Sakkal Majalla" panose="02000000000000000000" pitchFamily="2" charset="-78"/>
              </a:rPr>
              <a:t>اللوجستيكية</a:t>
            </a:r>
            <a:r>
              <a:rPr lang="ar-MA" sz="2000" dirty="0">
                <a:latin typeface="Times New Roman" panose="02020603050405020304" pitchFamily="18" charset="0"/>
                <a:ea typeface="Times New Roman" panose="02020603050405020304" pitchFamily="18" charset="0"/>
                <a:cs typeface="Sakkal Majalla" panose="02000000000000000000" pitchFamily="2" charset="-78"/>
              </a:rPr>
              <a:t> التي تهدف بالأساس الى تحديد المخطط التوجيهي للمناطق </a:t>
            </a:r>
            <a:r>
              <a:rPr lang="ar-MA" sz="2000" dirty="0" err="1">
                <a:latin typeface="Times New Roman" panose="02020603050405020304" pitchFamily="18" charset="0"/>
                <a:ea typeface="Times New Roman" panose="02020603050405020304" pitchFamily="18" charset="0"/>
                <a:cs typeface="Sakkal Majalla" panose="02000000000000000000" pitchFamily="2" charset="-78"/>
              </a:rPr>
              <a:t>اللوجستيكية</a:t>
            </a:r>
            <a:r>
              <a:rPr lang="ar-MA" sz="2000" dirty="0">
                <a:latin typeface="Times New Roman" panose="02020603050405020304" pitchFamily="18" charset="0"/>
                <a:ea typeface="Times New Roman" panose="02020603050405020304" pitchFamily="18" charset="0"/>
                <a:cs typeface="Sakkal Majalla" panose="02000000000000000000" pitchFamily="2" charset="-78"/>
              </a:rPr>
              <a:t> على المدى القريب والمتوسط والبعيد بالجهة والمصادقة عليه</a:t>
            </a:r>
            <a:r>
              <a:rPr lang="ar-MA" sz="2000" dirty="0" smtClean="0">
                <a:latin typeface="Times New Roman" panose="02020603050405020304" pitchFamily="18" charset="0"/>
                <a:ea typeface="Times New Roman" panose="02020603050405020304" pitchFamily="18" charset="0"/>
                <a:cs typeface="Sakkal Majalla" panose="02000000000000000000" pitchFamily="2" charset="-78"/>
              </a:rPr>
              <a:t>.</a:t>
            </a:r>
            <a:endParaRPr lang="ar-MA" sz="1050" dirty="0">
              <a:latin typeface="Times New Roman" panose="02020603050405020304" pitchFamily="18" charset="0"/>
              <a:ea typeface="Times New Roman" panose="02020603050405020304" pitchFamily="18" charset="0"/>
              <a:cs typeface="Sakkal Majalla" panose="02000000000000000000" pitchFamily="2" charset="-78"/>
            </a:endParaRPr>
          </a:p>
          <a:p>
            <a:pPr marL="342900" indent="-342900" algn="just" rtl="1">
              <a:buFont typeface="Wingdings" panose="05000000000000000000" pitchFamily="2" charset="2"/>
              <a:buChar char="v"/>
            </a:pPr>
            <a:r>
              <a:rPr lang="ar-MA" sz="2000" dirty="0">
                <a:latin typeface="Times New Roman" panose="02020603050405020304" pitchFamily="18" charset="0"/>
                <a:ea typeface="Times New Roman" panose="02020603050405020304" pitchFamily="18" charset="0"/>
                <a:cs typeface="Sakkal Majalla" panose="02000000000000000000" pitchFamily="2" charset="-78"/>
              </a:rPr>
              <a:t>واتفاقية شراكة من أجل تعزيز النجاعة الطاقية وتطوير استعمال الطاقات المتجددة بالجهة التي تروم الى إرساء أسس الشراكة والتعاون بين الأطراف الموقعة عليها بغية تنزيل أهداف الاستراتيجية الطاقية الوطنية الرامية الى تطوير استعمال الطاقات المتجددة وتعزيز النجاعة الطاقية على مستوى الجهة بالإضافة الى اقتراح خطة عمل على المدى القصير والمتوسط من أجل تفعيل مشاريع وبرامج النجاعة الطاقية للقطاعات الأكثر استهلاكا للطاقة بما في ذلك النقل والبناء والصناعة والفلاحة والانارة العمومية وكذا مختلف القطاعات الاجتماعية.</a:t>
            </a:r>
            <a:endParaRPr lang="ar-SA" sz="2100" dirty="0">
              <a:latin typeface="Times New Roman" panose="02020603050405020304" pitchFamily="18" charset="0"/>
              <a:ea typeface="Times New Roman" panose="02020603050405020304" pitchFamily="18" charset="0"/>
              <a:cs typeface="Sakkal Majalla" panose="02000000000000000000" pitchFamily="2" charset="-78"/>
            </a:endParaRPr>
          </a:p>
        </p:txBody>
      </p:sp>
      <p:sp>
        <p:nvSpPr>
          <p:cNvPr id="4" name="Rectangle 3"/>
          <p:cNvSpPr/>
          <p:nvPr/>
        </p:nvSpPr>
        <p:spPr>
          <a:xfrm>
            <a:off x="211415" y="9963443"/>
            <a:ext cx="6730207" cy="738664"/>
          </a:xfrm>
          <a:prstGeom prst="rect">
            <a:avLst/>
          </a:prstGeom>
        </p:spPr>
        <p:txBody>
          <a:bodyPr wrap="square">
            <a:spAutoFit/>
          </a:bodyPr>
          <a:lstStyle/>
          <a:p>
            <a:pPr algn="ctr" rtl="1">
              <a:spcAft>
                <a:spcPts val="0"/>
              </a:spcAft>
            </a:pPr>
            <a:r>
              <a:rPr lang="ar-MA" sz="1400" b="1" dirty="0">
                <a:latin typeface="Calibri" panose="020F0502020204030204" pitchFamily="34" charset="0"/>
                <a:ea typeface="Calibri" panose="020F0502020204030204" pitchFamily="34" charset="0"/>
                <a:cs typeface="Sakkal Majalla" panose="02000000000000000000" pitchFamily="2" charset="-78"/>
              </a:rPr>
              <a:t>مجلس جهة فاس مكناس العنوان</a:t>
            </a:r>
            <a:r>
              <a:rPr lang="ar-MA" sz="1400" dirty="0">
                <a:latin typeface="Calibri" panose="020F0502020204030204" pitchFamily="34" charset="0"/>
                <a:ea typeface="Calibri" panose="020F0502020204030204" pitchFamily="34" charset="0"/>
                <a:cs typeface="Sakkal Majalla" panose="02000000000000000000" pitchFamily="2" charset="-78"/>
              </a:rPr>
              <a:t>: شارع علال بن عبد الله – فاس</a:t>
            </a:r>
            <a:endParaRPr lang="fr-FR" sz="1400" dirty="0">
              <a:latin typeface="Calibri" panose="020F0502020204030204" pitchFamily="34" charset="0"/>
              <a:ea typeface="Calibri" panose="020F0502020204030204" pitchFamily="34" charset="0"/>
              <a:cs typeface="Arial" panose="020B0604020202020204" pitchFamily="34" charset="0"/>
            </a:endParaRPr>
          </a:p>
          <a:p>
            <a:pPr algn="ctr" rtl="1">
              <a:spcAft>
                <a:spcPts val="0"/>
              </a:spcAft>
            </a:pPr>
            <a:r>
              <a:rPr lang="ar-MA" sz="1400" b="1" dirty="0">
                <a:latin typeface="Calibri" panose="020F0502020204030204" pitchFamily="34" charset="0"/>
                <a:ea typeface="Calibri" panose="020F0502020204030204" pitchFamily="34" charset="0"/>
                <a:cs typeface="Sakkal Majalla" panose="02000000000000000000" pitchFamily="2" charset="-78"/>
              </a:rPr>
              <a:t>الموقع الإلكتروني</a:t>
            </a:r>
            <a:r>
              <a:rPr lang="ar-MA" sz="1400" dirty="0">
                <a:latin typeface="Calibri" panose="020F0502020204030204" pitchFamily="34" charset="0"/>
                <a:ea typeface="Calibri" panose="020F0502020204030204" pitchFamily="34" charset="0"/>
                <a:cs typeface="Sakkal Majalla" panose="02000000000000000000" pitchFamily="2" charset="-78"/>
              </a:rPr>
              <a:t>: </a:t>
            </a:r>
            <a:r>
              <a:rPr lang="fr-FR" sz="1400" dirty="0">
                <a:latin typeface="Sakkal Majalla" panose="02000000000000000000" pitchFamily="2" charset="-78"/>
                <a:ea typeface="Calibri" panose="020F0502020204030204" pitchFamily="34" charset="0"/>
                <a:cs typeface="Arial" panose="020B0604020202020204" pitchFamily="34" charset="0"/>
              </a:rPr>
              <a:t>www.region-fes-meknes.ma</a:t>
            </a:r>
            <a:r>
              <a:rPr lang="ar-MA" sz="1400" dirty="0">
                <a:latin typeface="Calibri" panose="020F0502020204030204" pitchFamily="34" charset="0"/>
                <a:ea typeface="Calibri" panose="020F0502020204030204" pitchFamily="34" charset="0"/>
                <a:cs typeface="Sakkal Majalla" panose="02000000000000000000" pitchFamily="2" charset="-78"/>
              </a:rPr>
              <a:t>/ </a:t>
            </a:r>
            <a:r>
              <a:rPr lang="ar-MA" sz="1400" b="1" dirty="0">
                <a:latin typeface="Calibri" panose="020F0502020204030204" pitchFamily="34" charset="0"/>
                <a:ea typeface="Calibri" panose="020F0502020204030204" pitchFamily="34" charset="0"/>
                <a:cs typeface="Sakkal Majalla" panose="02000000000000000000" pitchFamily="2" charset="-78"/>
              </a:rPr>
              <a:t>البريد الالكتروني</a:t>
            </a:r>
            <a:r>
              <a:rPr lang="ar-MA" sz="1400" dirty="0">
                <a:latin typeface="Calibri" panose="020F0502020204030204" pitchFamily="34" charset="0"/>
                <a:ea typeface="Calibri" panose="020F0502020204030204" pitchFamily="34" charset="0"/>
              </a:rPr>
              <a:t>:</a:t>
            </a:r>
            <a:r>
              <a:rPr lang="fr-FR" sz="1400" u="sng" dirty="0">
                <a:latin typeface="Sakkal Majalla" panose="02000000000000000000" pitchFamily="2" charset="-78"/>
                <a:ea typeface="Calibri" panose="020F0502020204030204" pitchFamily="34" charset="0"/>
                <a:cs typeface="Arial" panose="020B0604020202020204" pitchFamily="34" charset="0"/>
                <a:hlinkClick r:id="rId3"/>
              </a:rPr>
              <a:t>r</a:t>
            </a:r>
            <a:r>
              <a:rPr lang="fr-FR" sz="1400" dirty="0" smtClean="0">
                <a:latin typeface="Sakkal Majalla" panose="02000000000000000000" pitchFamily="2" charset="-78"/>
                <a:ea typeface="Calibri" panose="020F0502020204030204" pitchFamily="34" charset="0"/>
                <a:cs typeface="Arial" panose="020B0604020202020204" pitchFamily="34" charset="0"/>
              </a:rPr>
              <a:t>egionfesmeknes.dapc@gmail.com</a:t>
            </a:r>
            <a:r>
              <a:rPr lang="fr-FR" sz="1400" u="sng" dirty="0" smtClean="0">
                <a:latin typeface="Sakkal Majalla" panose="02000000000000000000" pitchFamily="2" charset="-78"/>
                <a:ea typeface="Calibri" panose="020F0502020204030204" pitchFamily="34" charset="0"/>
                <a:cs typeface="Arial" panose="020B0604020202020204" pitchFamily="34" charset="0"/>
              </a:rPr>
              <a:t> </a:t>
            </a:r>
            <a:endParaRPr lang="fr-FR" sz="1400" u="sng" dirty="0">
              <a:latin typeface="Sakkal Majalla" panose="02000000000000000000" pitchFamily="2" charset="-78"/>
              <a:ea typeface="Calibri" panose="020F0502020204030204" pitchFamily="34" charset="0"/>
              <a:cs typeface="Arial" panose="020B0604020202020204" pitchFamily="34" charset="0"/>
            </a:endParaRPr>
          </a:p>
          <a:p>
            <a:pPr algn="ctr"/>
            <a:r>
              <a:rPr lang="ar-MA" sz="1400" b="1" dirty="0">
                <a:ea typeface="Calibri" panose="020F0502020204030204" pitchFamily="34" charset="0"/>
                <a:cs typeface="Sakkal Majalla" panose="02000000000000000000" pitchFamily="2" charset="-78"/>
              </a:rPr>
              <a:t>الهاتف</a:t>
            </a:r>
            <a:r>
              <a:rPr lang="ar-MA" sz="1400" dirty="0">
                <a:ea typeface="Calibri" panose="020F0502020204030204" pitchFamily="34" charset="0"/>
                <a:cs typeface="Sakkal Majalla" panose="02000000000000000000" pitchFamily="2" charset="-78"/>
              </a:rPr>
              <a:t>: 05.35.94.40.66/05.35.94.13.97 </a:t>
            </a:r>
            <a:r>
              <a:rPr lang="ar-MA" sz="1400" b="1" dirty="0">
                <a:ea typeface="Calibri" panose="020F0502020204030204" pitchFamily="34" charset="0"/>
                <a:cs typeface="Sakkal Majalla" panose="02000000000000000000" pitchFamily="2" charset="-78"/>
              </a:rPr>
              <a:t>الفاكس</a:t>
            </a:r>
            <a:r>
              <a:rPr lang="ar-MA" sz="1400" dirty="0">
                <a:ea typeface="Calibri" panose="020F0502020204030204" pitchFamily="34" charset="0"/>
                <a:cs typeface="Sakkal Majalla" panose="02000000000000000000" pitchFamily="2" charset="-78"/>
              </a:rPr>
              <a:t>:   05.35.94.20.85</a:t>
            </a:r>
            <a:endParaRPr lang="fr-FR" sz="1400" dirty="0"/>
          </a:p>
        </p:txBody>
      </p:sp>
      <p:cxnSp>
        <p:nvCxnSpPr>
          <p:cNvPr id="6" name="Connecteur droit 5"/>
          <p:cNvCxnSpPr/>
          <p:nvPr/>
        </p:nvCxnSpPr>
        <p:spPr>
          <a:xfrm>
            <a:off x="1530728" y="9929577"/>
            <a:ext cx="4226605" cy="0"/>
          </a:xfrm>
          <a:prstGeom prst="line">
            <a:avLst/>
          </a:prstGeom>
          <a:ln w="31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25372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6983" y="697998"/>
            <a:ext cx="5621865" cy="4708981"/>
          </a:xfrm>
          <a:prstGeom prst="rect">
            <a:avLst/>
          </a:prstGeom>
        </p:spPr>
        <p:txBody>
          <a:bodyPr wrap="square">
            <a:spAutoFit/>
          </a:bodyPr>
          <a:lstStyle/>
          <a:p>
            <a:pPr marL="342900" indent="-342900" algn="just" rtl="1">
              <a:buFont typeface="Wingdings" panose="05000000000000000000" pitchFamily="2" charset="2"/>
              <a:buChar char="v"/>
            </a:pPr>
            <a:r>
              <a:rPr lang="ar-SA" sz="2000" dirty="0">
                <a:latin typeface="Times New Roman" panose="02020603050405020304" pitchFamily="18" charset="0"/>
                <a:ea typeface="Times New Roman" panose="02020603050405020304" pitchFamily="18" charset="0"/>
                <a:cs typeface="Sakkal Majalla" panose="02000000000000000000" pitchFamily="2" charset="-78"/>
              </a:rPr>
              <a:t>والمصادقة على اتفاقية تعاون من أجل توسعة مستشفى ابن الحسن للأمراض النفسية والعقلية بمدينة فاس واتفاقية الشراكة الخاصة بالمساعدة المعمارية المتعلقة بإنجاز دراسات تصاميم الهيكلة بالعالم القروي </a:t>
            </a:r>
            <a:r>
              <a:rPr lang="ar-SA" sz="2000" dirty="0" smtClean="0">
                <a:latin typeface="Times New Roman" panose="02020603050405020304" pitchFamily="18" charset="0"/>
                <a:ea typeface="Times New Roman" panose="02020603050405020304" pitchFamily="18" charset="0"/>
                <a:cs typeface="Sakkal Majalla" panose="02000000000000000000" pitchFamily="2" charset="-78"/>
              </a:rPr>
              <a:t>.</a:t>
            </a:r>
            <a:endParaRPr lang="ar-SA" sz="2000" dirty="0">
              <a:latin typeface="Times New Roman" panose="02020603050405020304" pitchFamily="18" charset="0"/>
              <a:ea typeface="Times New Roman" panose="02020603050405020304" pitchFamily="18" charset="0"/>
              <a:cs typeface="Sakkal Majalla" panose="02000000000000000000" pitchFamily="2" charset="-78"/>
            </a:endParaRPr>
          </a:p>
          <a:p>
            <a:pPr marL="342900" indent="-342900" algn="just" rtl="1">
              <a:buFont typeface="Wingdings" panose="05000000000000000000" pitchFamily="2" charset="2"/>
              <a:buChar char="v"/>
            </a:pPr>
            <a:r>
              <a:rPr lang="ar-SA" sz="2000" dirty="0">
                <a:latin typeface="Times New Roman" panose="02020603050405020304" pitchFamily="18" charset="0"/>
                <a:ea typeface="Times New Roman" panose="02020603050405020304" pitchFamily="18" charset="0"/>
                <a:cs typeface="Sakkal Majalla" panose="02000000000000000000" pitchFamily="2" charset="-78"/>
              </a:rPr>
              <a:t>وتم أيضا المصادقة على  اتفاقية شراكة من أجل تفويت تسيير وتدبير ملاعب القرب الرياضية المنجزة من قبل الجهة بالإضافة الى اتفاقية شراكة من أجل المساهمة في صيانة وبناء المنطقة الصناعية المستدامة المخصصة للمصانع الذكية “فاس سمارت </a:t>
            </a:r>
            <a:r>
              <a:rPr lang="ar-SA" sz="2000" dirty="0" err="1">
                <a:latin typeface="Times New Roman" panose="02020603050405020304" pitchFamily="18" charset="0"/>
                <a:ea typeface="Times New Roman" panose="02020603050405020304" pitchFamily="18" charset="0"/>
                <a:cs typeface="Sakkal Majalla" panose="02000000000000000000" pitchFamily="2" charset="-78"/>
              </a:rPr>
              <a:t>فاكتوري</a:t>
            </a:r>
            <a:r>
              <a:rPr lang="ar-SA" sz="2000" dirty="0">
                <a:latin typeface="Times New Roman" panose="02020603050405020304" pitchFamily="18" charset="0"/>
                <a:ea typeface="Times New Roman" panose="02020603050405020304" pitchFamily="18" charset="0"/>
                <a:cs typeface="Sakkal Majalla" panose="02000000000000000000" pitchFamily="2" charset="-78"/>
              </a:rPr>
              <a:t>”. ويهدف هذا المشروع الى انشاء مساحة لتطوير الانشطة الصناعية وتحسين الانتاجية بشكل ملحوظ وذلك بفضل تطبيق مفاهيم وأدوات تعرف ب “صناعة 0.4 “بدعم من صندوق المناطق الصناعية المستدامة مع المساهمة في تحسين انتاجية المقاولات في المناطق الصناعية </a:t>
            </a:r>
            <a:r>
              <a:rPr lang="ar-SA" sz="2000" dirty="0" err="1">
                <a:latin typeface="Times New Roman" panose="02020603050405020304" pitchFamily="18" charset="0"/>
                <a:ea typeface="Times New Roman" panose="02020603050405020304" pitchFamily="18" charset="0"/>
                <a:cs typeface="Sakkal Majalla" panose="02000000000000000000" pitchFamily="2" charset="-78"/>
              </a:rPr>
              <a:t>ونجاعتها</a:t>
            </a:r>
            <a:r>
              <a:rPr lang="ar-SA" sz="2000" dirty="0">
                <a:latin typeface="Times New Roman" panose="02020603050405020304" pitchFamily="18" charset="0"/>
                <a:ea typeface="Times New Roman" panose="02020603050405020304" pitchFamily="18" charset="0"/>
                <a:cs typeface="Sakkal Majalla" panose="02000000000000000000" pitchFamily="2" charset="-78"/>
              </a:rPr>
              <a:t> البيئية والاجتماعية</a:t>
            </a:r>
            <a:r>
              <a:rPr lang="ar-SA" sz="2000" dirty="0" smtClean="0">
                <a:latin typeface="Times New Roman" panose="02020603050405020304" pitchFamily="18" charset="0"/>
                <a:ea typeface="Times New Roman" panose="02020603050405020304" pitchFamily="18" charset="0"/>
                <a:cs typeface="Sakkal Majalla" panose="02000000000000000000" pitchFamily="2" charset="-78"/>
              </a:rPr>
              <a:t>.</a:t>
            </a:r>
            <a:endParaRPr lang="ar-SA" sz="2000" dirty="0">
              <a:latin typeface="Times New Roman" panose="02020603050405020304" pitchFamily="18" charset="0"/>
              <a:ea typeface="Times New Roman" panose="02020603050405020304" pitchFamily="18" charset="0"/>
              <a:cs typeface="Sakkal Majalla" panose="02000000000000000000" pitchFamily="2" charset="-78"/>
            </a:endParaRPr>
          </a:p>
          <a:p>
            <a:pPr marL="342900" indent="-342900" algn="just" rtl="1">
              <a:buFont typeface="Wingdings" panose="05000000000000000000" pitchFamily="2" charset="2"/>
              <a:buChar char="v"/>
            </a:pPr>
            <a:r>
              <a:rPr lang="ar-SA" sz="2000" dirty="0">
                <a:latin typeface="Times New Roman" panose="02020603050405020304" pitchFamily="18" charset="0"/>
                <a:ea typeface="Times New Roman" panose="02020603050405020304" pitchFamily="18" charset="0"/>
                <a:cs typeface="Sakkal Majalla" panose="02000000000000000000" pitchFamily="2" charset="-78"/>
              </a:rPr>
              <a:t>و كذلك اتفاقية إطار للشراكة لإحداث مكافأة لدعم التشغيل على صعيد الجهة وذلك على غرار الاتفاقيات المتعلقة بدعم التشغيل بمنطقة فاس شور. كما تم خلال هذه الدورة تدارس اتفاقيات ونقط أخرى.</a:t>
            </a:r>
            <a:endParaRPr lang="ar-SA" sz="2000" dirty="0">
              <a:latin typeface="Times New Roman" panose="02020603050405020304" pitchFamily="18" charset="0"/>
              <a:ea typeface="Times New Roman" panose="02020603050405020304" pitchFamily="18" charset="0"/>
              <a:cs typeface="Sakkal Majalla" panose="02000000000000000000" pitchFamily="2" charset="-78"/>
            </a:endParaRPr>
          </a:p>
        </p:txBody>
      </p:sp>
      <p:cxnSp>
        <p:nvCxnSpPr>
          <p:cNvPr id="5" name="Connecteur droit 4"/>
          <p:cNvCxnSpPr/>
          <p:nvPr/>
        </p:nvCxnSpPr>
        <p:spPr>
          <a:xfrm>
            <a:off x="7010400" y="0"/>
            <a:ext cx="0" cy="7596000"/>
          </a:xfrm>
          <a:prstGeom prst="line">
            <a:avLst/>
          </a:prstGeom>
        </p:spPr>
        <p:style>
          <a:lnRef idx="1">
            <a:schemeClr val="accent5"/>
          </a:lnRef>
          <a:fillRef idx="0">
            <a:schemeClr val="accent5"/>
          </a:fillRef>
          <a:effectRef idx="0">
            <a:schemeClr val="accent5"/>
          </a:effectRef>
          <a:fontRef idx="minor">
            <a:schemeClr val="tx1"/>
          </a:fontRef>
        </p:style>
      </p:cxnSp>
      <p:sp>
        <p:nvSpPr>
          <p:cNvPr id="6" name="Rectangle 5"/>
          <p:cNvSpPr/>
          <p:nvPr/>
        </p:nvSpPr>
        <p:spPr>
          <a:xfrm>
            <a:off x="6924689" y="7730149"/>
            <a:ext cx="216000" cy="2498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7" name="Rectangle 6"/>
          <p:cNvSpPr/>
          <p:nvPr/>
        </p:nvSpPr>
        <p:spPr>
          <a:xfrm>
            <a:off x="-1" y="3529263"/>
            <a:ext cx="256675" cy="1106905"/>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8" name="Rectangle 7"/>
          <p:cNvSpPr/>
          <p:nvPr/>
        </p:nvSpPr>
        <p:spPr>
          <a:xfrm>
            <a:off x="256674" y="3898232"/>
            <a:ext cx="288758" cy="385010"/>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grpSp>
        <p:nvGrpSpPr>
          <p:cNvPr id="11" name="Groupe 10"/>
          <p:cNvGrpSpPr/>
          <p:nvPr/>
        </p:nvGrpSpPr>
        <p:grpSpPr>
          <a:xfrm rot="10800000">
            <a:off x="7009064" y="8822672"/>
            <a:ext cx="545433" cy="1106905"/>
            <a:chOff x="152399" y="3681663"/>
            <a:chExt cx="545433" cy="1106905"/>
          </a:xfrm>
        </p:grpSpPr>
        <p:sp>
          <p:nvSpPr>
            <p:cNvPr id="9" name="Rectangle 8"/>
            <p:cNvSpPr/>
            <p:nvPr/>
          </p:nvSpPr>
          <p:spPr>
            <a:xfrm>
              <a:off x="152399" y="3681663"/>
              <a:ext cx="256675" cy="1106905"/>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10" name="Rectangle 9"/>
            <p:cNvSpPr/>
            <p:nvPr/>
          </p:nvSpPr>
          <p:spPr>
            <a:xfrm>
              <a:off x="409074" y="4050632"/>
              <a:ext cx="288758" cy="385010"/>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grpSp>
      <p:sp>
        <p:nvSpPr>
          <p:cNvPr id="13" name="Rectangle 12"/>
          <p:cNvSpPr/>
          <p:nvPr/>
        </p:nvSpPr>
        <p:spPr>
          <a:xfrm>
            <a:off x="211415" y="9963443"/>
            <a:ext cx="6730207" cy="738664"/>
          </a:xfrm>
          <a:prstGeom prst="rect">
            <a:avLst/>
          </a:prstGeom>
        </p:spPr>
        <p:txBody>
          <a:bodyPr wrap="square">
            <a:spAutoFit/>
          </a:bodyPr>
          <a:lstStyle/>
          <a:p>
            <a:pPr algn="ctr" rtl="1">
              <a:spcAft>
                <a:spcPts val="0"/>
              </a:spcAft>
            </a:pPr>
            <a:r>
              <a:rPr lang="ar-MA" sz="1400" b="1" dirty="0">
                <a:latin typeface="Calibri" panose="020F0502020204030204" pitchFamily="34" charset="0"/>
                <a:ea typeface="Calibri" panose="020F0502020204030204" pitchFamily="34" charset="0"/>
                <a:cs typeface="Sakkal Majalla" panose="02000000000000000000" pitchFamily="2" charset="-78"/>
              </a:rPr>
              <a:t>مجلس جهة فاس مكناس العنوان</a:t>
            </a:r>
            <a:r>
              <a:rPr lang="ar-MA" sz="1400" dirty="0">
                <a:latin typeface="Calibri" panose="020F0502020204030204" pitchFamily="34" charset="0"/>
                <a:ea typeface="Calibri" panose="020F0502020204030204" pitchFamily="34" charset="0"/>
                <a:cs typeface="Sakkal Majalla" panose="02000000000000000000" pitchFamily="2" charset="-78"/>
              </a:rPr>
              <a:t>: شارع علال بن عبد الله – فاس</a:t>
            </a:r>
            <a:endParaRPr lang="fr-FR" sz="1400" dirty="0">
              <a:latin typeface="Calibri" panose="020F0502020204030204" pitchFamily="34" charset="0"/>
              <a:ea typeface="Calibri" panose="020F0502020204030204" pitchFamily="34" charset="0"/>
              <a:cs typeface="Arial" panose="020B0604020202020204" pitchFamily="34" charset="0"/>
            </a:endParaRPr>
          </a:p>
          <a:p>
            <a:pPr algn="ctr" rtl="1">
              <a:spcAft>
                <a:spcPts val="0"/>
              </a:spcAft>
            </a:pPr>
            <a:r>
              <a:rPr lang="ar-MA" sz="1400" b="1" dirty="0">
                <a:latin typeface="Calibri" panose="020F0502020204030204" pitchFamily="34" charset="0"/>
                <a:ea typeface="Calibri" panose="020F0502020204030204" pitchFamily="34" charset="0"/>
                <a:cs typeface="Sakkal Majalla" panose="02000000000000000000" pitchFamily="2" charset="-78"/>
              </a:rPr>
              <a:t>الموقع الإلكتروني</a:t>
            </a:r>
            <a:r>
              <a:rPr lang="ar-MA" sz="1400" dirty="0">
                <a:latin typeface="Calibri" panose="020F0502020204030204" pitchFamily="34" charset="0"/>
                <a:ea typeface="Calibri" panose="020F0502020204030204" pitchFamily="34" charset="0"/>
                <a:cs typeface="Sakkal Majalla" panose="02000000000000000000" pitchFamily="2" charset="-78"/>
              </a:rPr>
              <a:t>: </a:t>
            </a:r>
            <a:r>
              <a:rPr lang="fr-FR" sz="1400" dirty="0">
                <a:latin typeface="Sakkal Majalla" panose="02000000000000000000" pitchFamily="2" charset="-78"/>
                <a:ea typeface="Calibri" panose="020F0502020204030204" pitchFamily="34" charset="0"/>
                <a:cs typeface="Arial" panose="020B0604020202020204" pitchFamily="34" charset="0"/>
              </a:rPr>
              <a:t>www.region-fes-meknes.ma</a:t>
            </a:r>
            <a:r>
              <a:rPr lang="ar-MA" sz="1400" dirty="0">
                <a:latin typeface="Calibri" panose="020F0502020204030204" pitchFamily="34" charset="0"/>
                <a:ea typeface="Calibri" panose="020F0502020204030204" pitchFamily="34" charset="0"/>
                <a:cs typeface="Sakkal Majalla" panose="02000000000000000000" pitchFamily="2" charset="-78"/>
              </a:rPr>
              <a:t>/ </a:t>
            </a:r>
            <a:r>
              <a:rPr lang="ar-MA" sz="1400" b="1" dirty="0">
                <a:latin typeface="Calibri" panose="020F0502020204030204" pitchFamily="34" charset="0"/>
                <a:ea typeface="Calibri" panose="020F0502020204030204" pitchFamily="34" charset="0"/>
                <a:cs typeface="Sakkal Majalla" panose="02000000000000000000" pitchFamily="2" charset="-78"/>
              </a:rPr>
              <a:t>البريد الالكتروني</a:t>
            </a:r>
            <a:r>
              <a:rPr lang="ar-MA" sz="1400" dirty="0">
                <a:latin typeface="Calibri" panose="020F0502020204030204" pitchFamily="34" charset="0"/>
                <a:ea typeface="Calibri" panose="020F0502020204030204" pitchFamily="34" charset="0"/>
              </a:rPr>
              <a:t>:</a:t>
            </a:r>
            <a:r>
              <a:rPr lang="fr-FR" sz="1400" u="sng" dirty="0">
                <a:latin typeface="Sakkal Majalla" panose="02000000000000000000" pitchFamily="2" charset="-78"/>
                <a:ea typeface="Calibri" panose="020F0502020204030204" pitchFamily="34" charset="0"/>
                <a:cs typeface="Arial" panose="020B0604020202020204" pitchFamily="34" charset="0"/>
                <a:hlinkClick r:id="rId2"/>
              </a:rPr>
              <a:t>r</a:t>
            </a:r>
            <a:r>
              <a:rPr lang="fr-FR" sz="1400" dirty="0" smtClean="0">
                <a:latin typeface="Sakkal Majalla" panose="02000000000000000000" pitchFamily="2" charset="-78"/>
                <a:ea typeface="Calibri" panose="020F0502020204030204" pitchFamily="34" charset="0"/>
                <a:cs typeface="Arial" panose="020B0604020202020204" pitchFamily="34" charset="0"/>
              </a:rPr>
              <a:t>egionfesmeknes.dapc@gmail.com</a:t>
            </a:r>
            <a:r>
              <a:rPr lang="fr-FR" sz="1400" u="sng" dirty="0" smtClean="0">
                <a:latin typeface="Sakkal Majalla" panose="02000000000000000000" pitchFamily="2" charset="-78"/>
                <a:ea typeface="Calibri" panose="020F0502020204030204" pitchFamily="34" charset="0"/>
                <a:cs typeface="Arial" panose="020B0604020202020204" pitchFamily="34" charset="0"/>
              </a:rPr>
              <a:t> </a:t>
            </a:r>
            <a:endParaRPr lang="fr-FR" sz="1400" u="sng" dirty="0">
              <a:latin typeface="Sakkal Majalla" panose="02000000000000000000" pitchFamily="2" charset="-78"/>
              <a:ea typeface="Calibri" panose="020F0502020204030204" pitchFamily="34" charset="0"/>
              <a:cs typeface="Arial" panose="020B0604020202020204" pitchFamily="34" charset="0"/>
            </a:endParaRPr>
          </a:p>
          <a:p>
            <a:pPr algn="ctr"/>
            <a:r>
              <a:rPr lang="ar-MA" sz="1400" b="1" dirty="0">
                <a:ea typeface="Calibri" panose="020F0502020204030204" pitchFamily="34" charset="0"/>
                <a:cs typeface="Sakkal Majalla" panose="02000000000000000000" pitchFamily="2" charset="-78"/>
              </a:rPr>
              <a:t>الهاتف</a:t>
            </a:r>
            <a:r>
              <a:rPr lang="ar-MA" sz="1400" dirty="0">
                <a:ea typeface="Calibri" panose="020F0502020204030204" pitchFamily="34" charset="0"/>
                <a:cs typeface="Sakkal Majalla" panose="02000000000000000000" pitchFamily="2" charset="-78"/>
              </a:rPr>
              <a:t>: 05.35.94.40.66/05.35.94.13.97 </a:t>
            </a:r>
            <a:r>
              <a:rPr lang="ar-MA" sz="1400" b="1" dirty="0">
                <a:ea typeface="Calibri" panose="020F0502020204030204" pitchFamily="34" charset="0"/>
                <a:cs typeface="Sakkal Majalla" panose="02000000000000000000" pitchFamily="2" charset="-78"/>
              </a:rPr>
              <a:t>الفاكس</a:t>
            </a:r>
            <a:r>
              <a:rPr lang="ar-MA" sz="1400" dirty="0">
                <a:ea typeface="Calibri" panose="020F0502020204030204" pitchFamily="34" charset="0"/>
                <a:cs typeface="Sakkal Majalla" panose="02000000000000000000" pitchFamily="2" charset="-78"/>
              </a:rPr>
              <a:t>:   05.35.94.20.85</a:t>
            </a:r>
            <a:endParaRPr lang="fr-FR" sz="1400" dirty="0"/>
          </a:p>
        </p:txBody>
      </p:sp>
      <p:cxnSp>
        <p:nvCxnSpPr>
          <p:cNvPr id="14" name="Connecteur droit 13"/>
          <p:cNvCxnSpPr/>
          <p:nvPr/>
        </p:nvCxnSpPr>
        <p:spPr>
          <a:xfrm>
            <a:off x="1530728" y="9929577"/>
            <a:ext cx="4226605" cy="0"/>
          </a:xfrm>
          <a:prstGeom prst="line">
            <a:avLst/>
          </a:prstGeom>
          <a:ln w="31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58884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188</TotalTime>
  <Words>475</Words>
  <Application>Microsoft Office PowerPoint</Application>
  <PresentationFormat>Personnalisé</PresentationFormat>
  <Paragraphs>15</Paragraphs>
  <Slides>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Calibri</vt:lpstr>
      <vt:lpstr>Calibri Light</vt:lpstr>
      <vt:lpstr>Sakkal Majalla</vt:lpstr>
      <vt:lpstr>Times New Roman</vt:lpstr>
      <vt:lpstr>Wingdings</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Utilisateur Windows</cp:lastModifiedBy>
  <cp:revision>18</cp:revision>
  <cp:lastPrinted>2020-03-02T15:29:33Z</cp:lastPrinted>
  <dcterms:created xsi:type="dcterms:W3CDTF">2020-02-18T10:28:04Z</dcterms:created>
  <dcterms:modified xsi:type="dcterms:W3CDTF">2020-03-02T15:32:06Z</dcterms:modified>
</cp:coreProperties>
</file>